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89" r:id="rId2"/>
    <p:sldId id="471" r:id="rId3"/>
    <p:sldId id="472" r:id="rId4"/>
    <p:sldId id="490" r:id="rId5"/>
    <p:sldId id="491" r:id="rId6"/>
    <p:sldId id="492" r:id="rId7"/>
    <p:sldId id="493" r:id="rId8"/>
    <p:sldId id="494" r:id="rId9"/>
    <p:sldId id="496" r:id="rId10"/>
    <p:sldId id="49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C2E27-B91A-427F-9EC2-5B0CFFBD7CE7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6FB34-B8AE-422B-A7D1-700BA5F94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70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trinks.net/hypertext/thema_hypertext.gi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1527746"/>
            <a:ext cx="9144000" cy="168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Интернет</a:t>
            </a: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836613"/>
            <a:ext cx="91440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ru-RU" sz="4000" dirty="0" smtClean="0">
                <a:cs typeface="Arial" charset="0"/>
              </a:rPr>
              <a:t>Классная работа</a:t>
            </a:r>
            <a:endParaRPr lang="ru-RU" sz="4000" dirty="0">
              <a:cs typeface="Arial" charset="0"/>
            </a:endParaRPr>
          </a:p>
        </p:txBody>
      </p:sp>
      <p:sp>
        <p:nvSpPr>
          <p:cNvPr id="6" name="Округлений прямокутник 2"/>
          <p:cNvSpPr/>
          <p:nvPr/>
        </p:nvSpPr>
        <p:spPr>
          <a:xfrm>
            <a:off x="7239000" y="6172200"/>
            <a:ext cx="186329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i="1" dirty="0">
                <a:solidFill>
                  <a:schemeClr val="bg2"/>
                </a:solidFill>
              </a:rPr>
              <a:t>Урок </a:t>
            </a:r>
            <a:r>
              <a:rPr lang="en-US" sz="3200" b="1" i="1" dirty="0" smtClean="0">
                <a:solidFill>
                  <a:schemeClr val="bg2"/>
                </a:solidFill>
              </a:rPr>
              <a:t>20</a:t>
            </a:r>
            <a:endParaRPr lang="uk-UA" sz="3200" b="1" i="1" dirty="0">
              <a:solidFill>
                <a:schemeClr val="bg2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91891" y="0"/>
            <a:ext cx="572452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fld id="{E0503F98-B4C0-4C74-BA7E-896E0073A527}" type="datetime4">
              <a:rPr lang="ru-RU" sz="4000">
                <a:cs typeface="Arial" charset="0"/>
              </a:rPr>
              <a:pPr algn="ctr" eaLnBrk="0" hangingPunct="0"/>
              <a:t>26 февраля 2019 г.</a:t>
            </a:fld>
            <a:endParaRPr lang="ru-RU" sz="4000" dirty="0">
              <a:cs typeface="Arial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000700" y="36513"/>
            <a:ext cx="2171700" cy="7207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ru-RU"/>
          </a:p>
        </p:txBody>
      </p:sp>
      <p:pic>
        <p:nvPicPr>
          <p:cNvPr id="10" name="Picture 4" descr="netwo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3735388"/>
            <a:ext cx="4579937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53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>
              <a:defRPr/>
            </a:pPr>
            <a:r>
              <a:rPr lang="ru-RU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Сайт  </a:t>
            </a:r>
            <a:r>
              <a:rPr lang="en-US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KINDER-online.ru</a:t>
            </a:r>
            <a:endParaRPr lang="ru-RU" b="1" kern="1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10799" r="3093" b="8549"/>
          <a:stretch>
            <a:fillRect/>
          </a:stretch>
        </p:blipFill>
        <p:spPr>
          <a:xfrm>
            <a:off x="395288" y="1268413"/>
            <a:ext cx="8353425" cy="5405437"/>
          </a:xfrm>
        </p:spPr>
      </p:pic>
    </p:spTree>
    <p:extLst>
      <p:ext uri="{BB962C8B-B14F-4D97-AF65-F5344CB8AC3E}">
        <p14:creationId xmlns:p14="http://schemas.microsoft.com/office/powerpoint/2010/main" val="291435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60" y="3710384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Контрольные вопросы</a:t>
            </a:r>
            <a:endParaRPr lang="ru-RU" sz="4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1658" y="980728"/>
            <a:ext cx="8928992" cy="5877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/>
              <a:t>Что такое </a:t>
            </a:r>
            <a:r>
              <a:rPr lang="ru-RU" b="1" dirty="0" smtClean="0">
                <a:solidFill>
                  <a:srgbClr val="C00000"/>
                </a:solidFill>
              </a:rPr>
              <a:t>компьютерная сеть</a:t>
            </a:r>
            <a:r>
              <a:rPr lang="ru-RU" dirty="0" smtClean="0"/>
              <a:t>?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 smtClean="0"/>
              <a:t>Какие есть </a:t>
            </a:r>
            <a:r>
              <a:rPr lang="ru-RU" b="1" dirty="0" smtClean="0">
                <a:solidFill>
                  <a:srgbClr val="C00000"/>
                </a:solidFill>
              </a:rPr>
              <a:t>виды</a:t>
            </a:r>
            <a:r>
              <a:rPr lang="ru-RU" dirty="0" smtClean="0"/>
              <a:t> компьютерных сетей?</a:t>
            </a:r>
            <a:endParaRPr lang="en-US" dirty="0" smtClean="0"/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 smtClean="0"/>
              <a:t>Какая сеть называется </a:t>
            </a:r>
            <a:r>
              <a:rPr lang="ru-RU" b="1" dirty="0" smtClean="0">
                <a:solidFill>
                  <a:srgbClr val="C00000"/>
                </a:solidFill>
              </a:rPr>
              <a:t>локальной</a:t>
            </a:r>
            <a:r>
              <a:rPr lang="ru-RU" dirty="0" smtClean="0"/>
              <a:t>?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/>
              <a:t>Какая сеть называется </a:t>
            </a:r>
            <a:r>
              <a:rPr lang="ru-RU" b="1" dirty="0" smtClean="0">
                <a:solidFill>
                  <a:srgbClr val="C00000"/>
                </a:solidFill>
              </a:rPr>
              <a:t>глобальной</a:t>
            </a:r>
            <a:r>
              <a:rPr lang="ru-RU" dirty="0" smtClean="0"/>
              <a:t>?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F"/>
            </a:pPr>
            <a:r>
              <a:rPr lang="ru-RU" dirty="0" smtClean="0"/>
              <a:t>Что такое </a:t>
            </a:r>
            <a:r>
              <a:rPr lang="ru-RU" b="1" dirty="0" smtClean="0">
                <a:solidFill>
                  <a:srgbClr val="C00000"/>
                </a:solidFill>
              </a:rPr>
              <a:t>сервер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47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174" y="1916832"/>
            <a:ext cx="4313273" cy="4288904"/>
          </a:xfrm>
          <a:prstGeom prst="rect">
            <a:avLst/>
          </a:prstGeom>
        </p:spPr>
      </p:pic>
      <p:sp>
        <p:nvSpPr>
          <p:cNvPr id="6" name="Виноска-хмарка 5"/>
          <p:cNvSpPr/>
          <p:nvPr/>
        </p:nvSpPr>
        <p:spPr>
          <a:xfrm>
            <a:off x="4419600" y="1772816"/>
            <a:ext cx="4571999" cy="2016224"/>
          </a:xfrm>
          <a:prstGeom prst="cloudCallout">
            <a:avLst>
              <a:gd name="adj1" fmla="val -85688"/>
              <a:gd name="adj2" fmla="val 416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smtClean="0">
                <a:solidFill>
                  <a:schemeClr val="bg2"/>
                </a:solidFill>
              </a:rPr>
              <a:t>Молодцы!!</a:t>
            </a:r>
            <a:endParaRPr lang="ru-RU" sz="4000" b="1" i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8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/>
          </p:cNvSpPr>
          <p:nvPr/>
        </p:nvSpPr>
        <p:spPr bwMode="auto">
          <a:xfrm>
            <a:off x="498475" y="0"/>
            <a:ext cx="8147050" cy="708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charset="0"/>
              </a:rPr>
              <a:t>Интернет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13110" y="880765"/>
            <a:ext cx="8899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Интернет объединяет многочисленные локальные, региональные и корпоративные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сети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, а также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компьютеры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отдельных пользователей, распределённые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по всему миру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99046" y="2248917"/>
            <a:ext cx="8899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/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Основой сети Интернет являются компьютерные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узлы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и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каналы связи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ru-RU" sz="2400" b="1" dirty="0">
                <a:solidFill>
                  <a:srgbClr val="000099"/>
                </a:solidFill>
                <a:latin typeface="Arial" charset="0"/>
                <a:cs typeface="Arial" charset="0"/>
              </a:rPr>
              <a:t>Узел</a:t>
            </a:r>
            <a:r>
              <a:rPr lang="ru-RU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– это компьютер, постоянно подключённый к сети. </a:t>
            </a:r>
          </a:p>
        </p:txBody>
      </p:sp>
      <p:pic>
        <p:nvPicPr>
          <p:cNvPr id="27653" name="Picture 19" descr="http://www.lookinfo.org/uploads/posts/1190733496_2007031210194461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583260"/>
            <a:ext cx="3581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547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8784976" cy="1756792"/>
          </a:xfrm>
        </p:spPr>
        <p:txBody>
          <a:bodyPr/>
          <a:lstStyle/>
          <a:p>
            <a:pPr>
              <a:buFontTx/>
              <a:buNone/>
            </a:pPr>
            <a:r>
              <a:rPr lang="ru-RU" sz="5400" b="1" dirty="0" smtClean="0">
                <a:solidFill>
                  <a:srgbClr val="0070C0"/>
                </a:solidFill>
              </a:rPr>
              <a:t>  </a:t>
            </a:r>
            <a:r>
              <a:rPr lang="ru-RU" sz="4400" b="1" dirty="0" smtClean="0">
                <a:solidFill>
                  <a:srgbClr val="000099"/>
                </a:solidFill>
              </a:rPr>
              <a:t>Интернет</a:t>
            </a:r>
            <a:r>
              <a:rPr lang="ru-RU" sz="4400" b="1" dirty="0" smtClean="0">
                <a:solidFill>
                  <a:srgbClr val="0070C0"/>
                </a:solidFill>
              </a:rPr>
              <a:t> </a:t>
            </a:r>
            <a:r>
              <a:rPr lang="ru-RU" sz="4400" dirty="0" smtClean="0"/>
              <a:t>– это всемирная компьютерная  сеть.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9" t="21654" r="63914" b="63484"/>
          <a:stretch>
            <a:fillRect/>
          </a:stretch>
        </p:blipFill>
        <p:spPr bwMode="auto">
          <a:xfrm>
            <a:off x="3348038" y="3644900"/>
            <a:ext cx="23034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2"/>
          <p:cNvSpPr>
            <a:spLocks/>
          </p:cNvSpPr>
          <p:nvPr/>
        </p:nvSpPr>
        <p:spPr bwMode="auto">
          <a:xfrm>
            <a:off x="498475" y="0"/>
            <a:ext cx="8147050" cy="708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charset="0"/>
              </a:rPr>
              <a:t>Интернет</a:t>
            </a:r>
          </a:p>
        </p:txBody>
      </p:sp>
    </p:spTree>
    <p:extLst>
      <p:ext uri="{BB962C8B-B14F-4D97-AF65-F5344CB8AC3E}">
        <p14:creationId xmlns:p14="http://schemas.microsoft.com/office/powerpoint/2010/main" val="3872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4104455"/>
          </a:xfrm>
        </p:spPr>
        <p:txBody>
          <a:bodyPr>
            <a:noAutofit/>
          </a:bodyPr>
          <a:lstStyle/>
          <a:p>
            <a:pPr marL="0" indent="623888" algn="just">
              <a:buFontTx/>
              <a:buNone/>
              <a:defRPr/>
            </a:pPr>
            <a:r>
              <a:rPr lang="ru-RU" sz="2400" b="1" dirty="0">
                <a:solidFill>
                  <a:srgbClr val="000099"/>
                </a:solidFill>
                <a:latin typeface="Arial Black" pitchFamily="34" charset="0"/>
              </a:rPr>
              <a:t>Веб-сайт</a:t>
            </a:r>
            <a:r>
              <a:rPr lang="ru-RU" sz="2400" dirty="0" smtClean="0"/>
              <a:t> – это группа связанных между </a:t>
            </a:r>
            <a:r>
              <a:rPr lang="ru-RU" sz="2400" dirty="0" smtClean="0"/>
              <a:t>собой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веб-страниц</a:t>
            </a:r>
            <a:r>
              <a:rPr lang="ru-RU" sz="2400" dirty="0" smtClean="0"/>
              <a:t>.</a:t>
            </a:r>
          </a:p>
          <a:p>
            <a:pPr marL="0" indent="628650" algn="just">
              <a:buFontTx/>
              <a:buNone/>
            </a:pPr>
            <a:r>
              <a:rPr lang="ru-RU" sz="2400" b="1" dirty="0">
                <a:solidFill>
                  <a:srgbClr val="000099"/>
                </a:solidFill>
                <a:latin typeface="Arial Black" pitchFamily="34" charset="0"/>
              </a:rPr>
              <a:t>Веб-страница </a:t>
            </a:r>
            <a:r>
              <a:rPr lang="ru-RU" sz="2400" dirty="0"/>
              <a:t>– электронный </a:t>
            </a:r>
            <a:r>
              <a:rPr lang="ru-RU" sz="2400" dirty="0"/>
              <a:t>документ в сети Интернет, в котором описано размещение материала на экране.</a:t>
            </a:r>
          </a:p>
          <a:p>
            <a:pPr marL="0" indent="623888" algn="just">
              <a:buFontTx/>
              <a:buNone/>
              <a:defRPr/>
            </a:pPr>
            <a:r>
              <a:rPr lang="ru-RU" sz="2400" b="1" dirty="0">
                <a:solidFill>
                  <a:srgbClr val="000099"/>
                </a:solidFill>
                <a:latin typeface="Arial Black" pitchFamily="34" charset="0"/>
              </a:rPr>
              <a:t>Гиперссылка</a:t>
            </a:r>
            <a:r>
              <a:rPr lang="ru-RU" sz="2400" b="1" dirty="0" smtClean="0"/>
              <a:t> </a:t>
            </a:r>
            <a:r>
              <a:rPr lang="ru-RU" sz="2400" dirty="0" smtClean="0"/>
              <a:t>– это элемент веб-страницы (фрагмент текста, рисунок или кнопка), который содержит адрес какого-либо ресурса. Гиперссылка может открыть объект или перенаправить на другую веб-страницу.</a:t>
            </a:r>
            <a:endParaRPr lang="ru-RU" sz="2400" dirty="0"/>
          </a:p>
        </p:txBody>
      </p:sp>
      <p:sp>
        <p:nvSpPr>
          <p:cNvPr id="4" name="Заголовок 2"/>
          <p:cNvSpPr>
            <a:spLocks/>
          </p:cNvSpPr>
          <p:nvPr/>
        </p:nvSpPr>
        <p:spPr bwMode="auto">
          <a:xfrm>
            <a:off x="0" y="0"/>
            <a:ext cx="9144000" cy="69269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sz="4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j-ea"/>
                <a:cs typeface="Arial" charset="0"/>
              </a:rPr>
              <a:t>Веб-сайт</a:t>
            </a:r>
            <a:endParaRPr lang="ru-RU" sz="4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j-ea"/>
              <a:cs typeface="Arial" charset="0"/>
            </a:endParaRPr>
          </a:p>
        </p:txBody>
      </p:sp>
      <p:pic>
        <p:nvPicPr>
          <p:cNvPr id="5" name="Picture 2" descr="http://www.trinks.net/hypertext/thema_hypertex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18384"/>
            <a:ext cx="41052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55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07504" y="1557339"/>
            <a:ext cx="8931721" cy="1943670"/>
          </a:xfrm>
        </p:spPr>
        <p:txBody>
          <a:bodyPr/>
          <a:lstStyle/>
          <a:p>
            <a:pPr marL="0" indent="720725">
              <a:buFontTx/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Браузер</a:t>
            </a:r>
            <a:r>
              <a:rPr lang="ru-RU" sz="4000" dirty="0" smtClean="0">
                <a:solidFill>
                  <a:schemeClr val="tx2"/>
                </a:solidFill>
              </a:rPr>
              <a:t> </a:t>
            </a:r>
            <a:r>
              <a:rPr lang="ru-RU" sz="4000" dirty="0" smtClean="0"/>
              <a:t>– это компьютерная программа, предназначенная для просмотра веб-страниц.</a:t>
            </a:r>
          </a:p>
        </p:txBody>
      </p:sp>
      <p:sp>
        <p:nvSpPr>
          <p:cNvPr id="6" name="Заголовок 2"/>
          <p:cNvSpPr>
            <a:spLocks/>
          </p:cNvSpPr>
          <p:nvPr/>
        </p:nvSpPr>
        <p:spPr bwMode="auto">
          <a:xfrm>
            <a:off x="498475" y="0"/>
            <a:ext cx="8147050" cy="708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charset="0"/>
              </a:rPr>
              <a:t>Браузер</a:t>
            </a:r>
          </a:p>
        </p:txBody>
      </p:sp>
      <p:pic>
        <p:nvPicPr>
          <p:cNvPr id="4" name="Рисунок 20" descr="!FF_измен.размер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36" y="4886373"/>
            <a:ext cx="7445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2" descr="!Opera_измен.размер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402" y="4884785"/>
            <a:ext cx="8239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1" descr="!IE_измен.размер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58544"/>
            <a:ext cx="803275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822873"/>
            <a:ext cx="846137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107504" y="1600201"/>
            <a:ext cx="8860284" cy="1324744"/>
          </a:xfrm>
        </p:spPr>
        <p:txBody>
          <a:bodyPr>
            <a:normAutofit/>
          </a:bodyPr>
          <a:lstStyle/>
          <a:p>
            <a:pPr marL="0" indent="714375">
              <a:buFontTx/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Электронная почта </a:t>
            </a:r>
            <a:r>
              <a:rPr lang="ru-RU" sz="3600" dirty="0" smtClean="0"/>
              <a:t>– быстрая передача сообщений с помощью сети.</a:t>
            </a:r>
          </a:p>
        </p:txBody>
      </p:sp>
      <p:sp>
        <p:nvSpPr>
          <p:cNvPr id="4" name="Заголовок 2"/>
          <p:cNvSpPr>
            <a:spLocks/>
          </p:cNvSpPr>
          <p:nvPr/>
        </p:nvSpPr>
        <p:spPr bwMode="auto">
          <a:xfrm>
            <a:off x="498475" y="0"/>
            <a:ext cx="8147050" cy="708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Arial" charset="0"/>
              </a:rPr>
              <a:t>Электронная почта</a:t>
            </a:r>
          </a:p>
        </p:txBody>
      </p:sp>
      <p:pic>
        <p:nvPicPr>
          <p:cNvPr id="5" name="Picture 2" descr="Картинки по запросу электронная поч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3501008"/>
            <a:ext cx="24765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188" y="0"/>
            <a:ext cx="8229600" cy="862013"/>
          </a:xfrm>
        </p:spPr>
        <p:txBody>
          <a:bodyPr/>
          <a:lstStyle/>
          <a:p>
            <a:pPr>
              <a:defRPr/>
            </a:pPr>
            <a:r>
              <a:rPr lang="ru-RU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Работа за компьютером</a:t>
            </a:r>
          </a:p>
        </p:txBody>
      </p:sp>
      <p:pic>
        <p:nvPicPr>
          <p:cNvPr id="33795" name="Picture 2" descr="https://encrypted-tbn3.gstatic.com/images?q=tbn:ANd9GcSBDQRZBEZphA1RN3XkBXm4eaqHKfMIrqegoOiMAZyQpBO7BZo3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6480175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49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123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за компьютером</vt:lpstr>
      <vt:lpstr>Сайт  KINDER-online.ru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Пользователь Windows</cp:lastModifiedBy>
  <cp:revision>51</cp:revision>
  <dcterms:created xsi:type="dcterms:W3CDTF">2017-10-07T05:31:15Z</dcterms:created>
  <dcterms:modified xsi:type="dcterms:W3CDTF">2019-02-26T10:35:09Z</dcterms:modified>
</cp:coreProperties>
</file>