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7" r:id="rId2"/>
    <p:sldId id="259" r:id="rId3"/>
    <p:sldId id="260" r:id="rId4"/>
    <p:sldId id="261" r:id="rId5"/>
    <p:sldId id="281" r:id="rId6"/>
    <p:sldId id="282" r:id="rId7"/>
    <p:sldId id="283" r:id="rId8"/>
    <p:sldId id="284" r:id="rId9"/>
    <p:sldId id="280" r:id="rId10"/>
    <p:sldId id="262" r:id="rId11"/>
    <p:sldId id="266" r:id="rId12"/>
    <p:sldId id="285" r:id="rId13"/>
    <p:sldId id="267" r:id="rId14"/>
    <p:sldId id="268" r:id="rId15"/>
    <p:sldId id="269" r:id="rId16"/>
    <p:sldId id="270" r:id="rId17"/>
    <p:sldId id="288" r:id="rId18"/>
    <p:sldId id="287" r:id="rId19"/>
    <p:sldId id="272" r:id="rId20"/>
    <p:sldId id="271" r:id="rId21"/>
    <p:sldId id="273" r:id="rId22"/>
    <p:sldId id="274" r:id="rId23"/>
    <p:sldId id="275" r:id="rId24"/>
    <p:sldId id="278" r:id="rId25"/>
    <p:sldId id="276" r:id="rId26"/>
    <p:sldId id="286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1272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243071-8C93-4CDF-8A82-B656C44B0D9D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9E7BA0-C960-4120-A062-5107A17A197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eaLnBrk="0" hangingPunct="0"/>
            <a:fld id="{E743FB61-8B61-4D71-8EDC-C615E4576815}" type="slidenum">
              <a:rPr lang="ru-RU" altLang="ru-RU" smtClean="0">
                <a:latin typeface="Calibri" pitchFamily="34" charset="0"/>
                <a:cs typeface="Arial" pitchFamily="34" charset="0"/>
              </a:rPr>
              <a:pPr defTabSz="912813" eaLnBrk="0" hangingPunct="0"/>
              <a:t>5</a:t>
            </a:fld>
            <a:endParaRPr lang="ru-RU" altLang="ru-RU" smtClean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eaLnBrk="0" hangingPunct="0"/>
            <a:fld id="{51350AC9-0752-448C-84DA-565794F3BDCE}" type="slidenum">
              <a:rPr lang="ru-RU" altLang="ru-RU" smtClean="0">
                <a:latin typeface="Calibri" pitchFamily="34" charset="0"/>
                <a:cs typeface="Arial" pitchFamily="34" charset="0"/>
              </a:rPr>
              <a:pPr defTabSz="912813" eaLnBrk="0" hangingPunct="0"/>
              <a:t>6</a:t>
            </a:fld>
            <a:endParaRPr lang="ru-RU" altLang="ru-RU" smtClean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eaLnBrk="0" hangingPunct="0"/>
            <a:fld id="{12983A83-2071-4E6F-ACE7-F810ACBAE57A}" type="slidenum">
              <a:rPr lang="ru-RU" altLang="ru-RU" smtClean="0">
                <a:latin typeface="Calibri" pitchFamily="34" charset="0"/>
                <a:cs typeface="Arial" pitchFamily="34" charset="0"/>
              </a:rPr>
              <a:pPr defTabSz="912813" eaLnBrk="0" hangingPunct="0"/>
              <a:t>7</a:t>
            </a:fld>
            <a:endParaRPr lang="ru-RU" altLang="ru-RU" smtClean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eaLnBrk="0" hangingPunct="0"/>
            <a:fld id="{E0D17F67-F800-478F-B1C6-C3D137023941}" type="slidenum">
              <a:rPr lang="ru-RU" altLang="ru-RU" smtClean="0">
                <a:latin typeface="Calibri" pitchFamily="34" charset="0"/>
                <a:cs typeface="Arial" pitchFamily="34" charset="0"/>
              </a:rPr>
              <a:pPr defTabSz="912813" eaLnBrk="0" hangingPunct="0"/>
              <a:t>8</a:t>
            </a:fld>
            <a:endParaRPr lang="ru-RU" altLang="ru-RU" smtClean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48A3-4756-497E-8762-D2C8199F1C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41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10" Type="http://schemas.openxmlformats.org/officeDocument/2006/relationships/image" Target="../media/image27.png"/><Relationship Id="rId4" Type="http://schemas.openxmlformats.org/officeDocument/2006/relationships/image" Target="../media/image21.jpeg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2571736" y="1357298"/>
            <a:ext cx="6572264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Моделирование как метод познания</a:t>
            </a: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charset="0"/>
            </a:endParaRPr>
          </a:p>
        </p:txBody>
      </p:sp>
      <p:sp>
        <p:nvSpPr>
          <p:cNvPr id="26627" name="Rectangle 7"/>
          <p:cNvSpPr>
            <a:spLocks noChangeArrowheads="1"/>
          </p:cNvSpPr>
          <p:nvPr/>
        </p:nvSpPr>
        <p:spPr bwMode="auto">
          <a:xfrm>
            <a:off x="0" y="571480"/>
            <a:ext cx="914400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ru-RU" sz="4400" dirty="0">
                <a:latin typeface="+mj-lt"/>
                <a:ea typeface="+mj-ea"/>
                <a:cs typeface="Arial" charset="0"/>
              </a:rPr>
              <a:t>Классная работа</a:t>
            </a:r>
          </a:p>
        </p:txBody>
      </p:sp>
      <p:sp>
        <p:nvSpPr>
          <p:cNvPr id="18436" name="Rectangle 5"/>
          <p:cNvSpPr>
            <a:spLocks noChangeArrowheads="1"/>
          </p:cNvSpPr>
          <p:nvPr/>
        </p:nvSpPr>
        <p:spPr bwMode="auto">
          <a:xfrm>
            <a:off x="2786050" y="0"/>
            <a:ext cx="5530863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fld id="{7B060F5F-863B-4FF8-AAC3-1BFAF6E3A1B9}" type="datetime4">
              <a:rPr lang="ru-RU" sz="4000"/>
              <a:pPr algn="ctr"/>
              <a:t>13 января 2021 г.</a:t>
            </a:fld>
            <a:endParaRPr lang="ru-RU" sz="4000" dirty="0"/>
          </a:p>
        </p:txBody>
      </p:sp>
      <p:sp>
        <p:nvSpPr>
          <p:cNvPr id="18437" name="Rectangle 6"/>
          <p:cNvSpPr>
            <a:spLocks noChangeArrowheads="1"/>
          </p:cNvSpPr>
          <p:nvPr/>
        </p:nvSpPr>
        <p:spPr bwMode="auto">
          <a:xfrm>
            <a:off x="5940425" y="36513"/>
            <a:ext cx="2009775" cy="720725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 type="none" w="lg" len="lg"/>
          </a:ln>
          <a:effectLst/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8" name="Округлений прямокутник 2"/>
          <p:cNvSpPr/>
          <p:nvPr/>
        </p:nvSpPr>
        <p:spPr>
          <a:xfrm>
            <a:off x="6659790" y="5933469"/>
            <a:ext cx="2412568" cy="855057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</a:rPr>
              <a:t>11 класс</a:t>
            </a:r>
            <a:endParaRPr lang="uk-UA" sz="3600" b="1" i="1" dirty="0">
              <a:solidFill>
                <a:schemeClr val="bg1"/>
              </a:solidFill>
            </a:endParaRPr>
          </a:p>
        </p:txBody>
      </p:sp>
      <p:pic>
        <p:nvPicPr>
          <p:cNvPr id="18441" name="Picture 2" descr="Картинки по запросу модель атом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4071942"/>
            <a:ext cx="2028973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Андрей Куваев, начальник отдела гидрогеологического моделирования ФГУГП  «Гидроспецгеология»: «Мы смотрим в будущее с оптимизмом» (ВИДЕО) | Атомная  энергия 2.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4000504"/>
            <a:ext cx="3525018" cy="2302053"/>
          </a:xfrm>
          <a:prstGeom prst="rect">
            <a:avLst/>
          </a:prstGeom>
          <a:noFill/>
        </p:spPr>
      </p:pic>
      <p:pic>
        <p:nvPicPr>
          <p:cNvPr id="1028" name="Picture 4" descr="Медико-биологическая иллюстрация, модели и анимация | Нанотехнологии  Nanonewsnet"/>
          <p:cNvPicPr>
            <a:picLocks noChangeAspect="1" noChangeArrowheads="1"/>
          </p:cNvPicPr>
          <p:nvPr/>
        </p:nvPicPr>
        <p:blipFill>
          <a:blip r:embed="rId4"/>
          <a:srcRect l="4958" t="16584" r="3305" b="10445"/>
          <a:stretch>
            <a:fillRect/>
          </a:stretch>
        </p:blipFill>
        <p:spPr bwMode="auto">
          <a:xfrm>
            <a:off x="0" y="4786322"/>
            <a:ext cx="2643206" cy="1571636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1500174"/>
            <a:ext cx="1857388" cy="252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1500166" y="3500438"/>
            <a:ext cx="11430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§16 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0" y="142852"/>
            <a:ext cx="9144000" cy="762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kern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</a:rPr>
              <a:t>Что такое модель</a:t>
            </a:r>
            <a:endParaRPr lang="ru-RU" sz="4400" b="1" kern="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928670"/>
            <a:ext cx="87154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3888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Модель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(лат.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modelus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-мера, образец) – это некий новый объект, который отражает некоторые существенные признаки с точки зрения цели проводимого исследования изучаемого явления или процесса.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3500438"/>
            <a:ext cx="87154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3888"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Этапы построения модели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4286256"/>
            <a:ext cx="9144000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623888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1. Цели проводимого исследования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5000636"/>
            <a:ext cx="9144000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623888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2. Существенные признаки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623888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3. Новый объект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 l="70693" t="19843" r="3262" b="42674"/>
          <a:stretch>
            <a:fillRect/>
          </a:stretch>
        </p:blipFill>
        <p:spPr bwMode="auto">
          <a:xfrm>
            <a:off x="5357818" y="2714620"/>
            <a:ext cx="1785950" cy="1445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/>
          <a:srcRect l="26044" t="30867" r="23106" b="27240"/>
          <a:stretch>
            <a:fillRect/>
          </a:stretch>
        </p:blipFill>
        <p:spPr bwMode="auto">
          <a:xfrm>
            <a:off x="-142908" y="2357430"/>
            <a:ext cx="4196010" cy="1944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4"/>
          <a:srcRect l="33486" t="34071" r="31109" b="30961"/>
          <a:stretch>
            <a:fillRect/>
          </a:stretch>
        </p:blipFill>
        <p:spPr bwMode="auto">
          <a:xfrm>
            <a:off x="4500562" y="285728"/>
            <a:ext cx="4243417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5"/>
          <a:srcRect l="44392" t="42476" r="42476" b="39431"/>
          <a:stretch>
            <a:fillRect/>
          </a:stretch>
        </p:blipFill>
        <p:spPr bwMode="auto">
          <a:xfrm>
            <a:off x="0" y="4357694"/>
            <a:ext cx="3226201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6"/>
          <a:srcRect l="31005" t="33072" r="29307" b="29445"/>
          <a:stretch>
            <a:fillRect/>
          </a:stretch>
        </p:blipFill>
        <p:spPr bwMode="auto">
          <a:xfrm>
            <a:off x="4088743" y="4143380"/>
            <a:ext cx="4840975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7"/>
          <a:srcRect l="43873" t="43711" r="41617" b="40910"/>
          <a:stretch>
            <a:fillRect/>
          </a:stretch>
        </p:blipFill>
        <p:spPr bwMode="auto">
          <a:xfrm>
            <a:off x="500034" y="0"/>
            <a:ext cx="3571900" cy="2129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кругленный прямоугольник 7"/>
          <p:cNvSpPr/>
          <p:nvPr/>
        </p:nvSpPr>
        <p:spPr>
          <a:xfrm>
            <a:off x="785786" y="1428736"/>
            <a:ext cx="6858048" cy="350046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/>
              <a:t>ОБЪЕКТ ОДИН – МОДЕЛЕЙ МНОГО</a:t>
            </a: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37891" t="27778" r="35937" b="25000"/>
          <a:stretch>
            <a:fillRect/>
          </a:stretch>
        </p:blipFill>
        <p:spPr bwMode="auto">
          <a:xfrm>
            <a:off x="357158" y="2143116"/>
            <a:ext cx="288588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кругленный прямоугольник 2"/>
          <p:cNvSpPr/>
          <p:nvPr/>
        </p:nvSpPr>
        <p:spPr>
          <a:xfrm>
            <a:off x="2000232" y="214290"/>
            <a:ext cx="4857784" cy="1000132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Модель ГЛОБУС</a:t>
            </a:r>
            <a:endParaRPr lang="ru-RU" sz="40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7158" y="4857760"/>
            <a:ext cx="2705120" cy="77629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Глобус</a:t>
            </a:r>
          </a:p>
          <a:p>
            <a:pPr algn="ctr"/>
            <a:r>
              <a:rPr lang="ru-RU" sz="2000" b="1" dirty="0" smtClean="0"/>
              <a:t> Звездного неба</a:t>
            </a:r>
            <a:endParaRPr lang="ru-RU" sz="20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l="40625" t="25000" r="38672" b="22222"/>
          <a:stretch>
            <a:fillRect/>
          </a:stretch>
        </p:blipFill>
        <p:spPr bwMode="auto">
          <a:xfrm>
            <a:off x="3643306" y="2000240"/>
            <a:ext cx="214220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кругленный прямоугольник 5"/>
          <p:cNvSpPr/>
          <p:nvPr/>
        </p:nvSpPr>
        <p:spPr>
          <a:xfrm>
            <a:off x="3357554" y="4929198"/>
            <a:ext cx="2705120" cy="77629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Глобус</a:t>
            </a:r>
          </a:p>
          <a:p>
            <a:pPr algn="ctr"/>
            <a:r>
              <a:rPr lang="ru-RU" sz="2000" b="1" dirty="0" smtClean="0"/>
              <a:t> Поверхности Луны</a:t>
            </a:r>
            <a:endParaRPr lang="ru-RU" sz="2000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 l="39063" t="28472" r="35937" b="25694"/>
          <a:stretch>
            <a:fillRect/>
          </a:stretch>
        </p:blipFill>
        <p:spPr bwMode="auto">
          <a:xfrm>
            <a:off x="6286512" y="2143116"/>
            <a:ext cx="2701617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кругленный прямоугольник 7"/>
          <p:cNvSpPr/>
          <p:nvPr/>
        </p:nvSpPr>
        <p:spPr>
          <a:xfrm>
            <a:off x="6215074" y="4857760"/>
            <a:ext cx="2705120" cy="77629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Глобус</a:t>
            </a:r>
          </a:p>
          <a:p>
            <a:pPr algn="ctr"/>
            <a:r>
              <a:rPr lang="ru-RU" sz="2000" b="1" dirty="0" smtClean="0"/>
              <a:t> Марса</a:t>
            </a:r>
            <a:endParaRPr lang="ru-RU" sz="20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85786" y="1643050"/>
            <a:ext cx="7572428" cy="342902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/>
              <a:t>ОБЪЕКТОВ МНОГО – МОДЕЛЬ ОДНА</a:t>
            </a: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214282" y="2000240"/>
            <a:ext cx="3733800" cy="528637"/>
          </a:xfrm>
          <a:prstGeom prst="rect">
            <a:avLst/>
          </a:prstGeom>
          <a:solidFill>
            <a:srgbClr val="000099"/>
          </a:solid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dirty="0">
                <a:solidFill>
                  <a:schemeClr val="bg1"/>
                </a:solidFill>
                <a:latin typeface="Verdana" pitchFamily="34" charset="0"/>
              </a:rPr>
              <a:t>Материальные</a:t>
            </a:r>
            <a:r>
              <a:rPr lang="ru-RU" sz="2000" dirty="0">
                <a:solidFill>
                  <a:schemeClr val="bg1"/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31747" name="Line 3"/>
          <p:cNvSpPr>
            <a:spLocks noChangeShapeType="1"/>
          </p:cNvSpPr>
          <p:nvPr/>
        </p:nvSpPr>
        <p:spPr bwMode="auto">
          <a:xfrm flipH="1">
            <a:off x="2714612" y="1000108"/>
            <a:ext cx="785818" cy="1000132"/>
          </a:xfrm>
          <a:prstGeom prst="line">
            <a:avLst/>
          </a:prstGeom>
          <a:noFill/>
          <a:ln w="127000">
            <a:solidFill>
              <a:srgbClr val="3333FF"/>
            </a:solidFill>
            <a:round/>
            <a:headEnd/>
            <a:tailEnd type="triangle" w="sm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748" name="Line 4"/>
          <p:cNvSpPr>
            <a:spLocks noChangeShapeType="1"/>
          </p:cNvSpPr>
          <p:nvPr/>
        </p:nvSpPr>
        <p:spPr bwMode="auto">
          <a:xfrm>
            <a:off x="5357818" y="1071546"/>
            <a:ext cx="1071570" cy="1000132"/>
          </a:xfrm>
          <a:prstGeom prst="line">
            <a:avLst/>
          </a:prstGeom>
          <a:noFill/>
          <a:ln w="127000">
            <a:solidFill>
              <a:srgbClr val="3333FF"/>
            </a:solidFill>
            <a:round/>
            <a:headEnd/>
            <a:tailEnd type="triangle" w="sm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1828800" y="304800"/>
            <a:ext cx="5638800" cy="769441"/>
          </a:xfrm>
          <a:prstGeom prst="rect">
            <a:avLst/>
          </a:prstGeom>
          <a:solidFill>
            <a:srgbClr val="000099"/>
          </a:solid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dirty="0">
                <a:solidFill>
                  <a:schemeClr val="bg1"/>
                </a:solidFill>
                <a:latin typeface="Verdana" pitchFamily="34" charset="0"/>
              </a:rPr>
              <a:t>Модели  </a:t>
            </a: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3571868" y="3357562"/>
            <a:ext cx="2667000" cy="406400"/>
          </a:xfrm>
          <a:prstGeom prst="rect">
            <a:avLst/>
          </a:prstGeom>
          <a:solidFill>
            <a:srgbClr val="000099"/>
          </a:solid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dirty="0" smtClean="0">
                <a:solidFill>
                  <a:schemeClr val="bg1"/>
                </a:solidFill>
                <a:latin typeface="Verdana" pitchFamily="34" charset="0"/>
              </a:rPr>
              <a:t>Знаковые</a:t>
            </a:r>
            <a:endParaRPr lang="ru-RU" sz="16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6477000" y="3357562"/>
            <a:ext cx="2667000" cy="406400"/>
          </a:xfrm>
          <a:prstGeom prst="rect">
            <a:avLst/>
          </a:prstGeom>
          <a:solidFill>
            <a:srgbClr val="000099"/>
          </a:solid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dirty="0" smtClean="0">
                <a:solidFill>
                  <a:schemeClr val="bg1"/>
                </a:solidFill>
                <a:latin typeface="Verdana" pitchFamily="34" charset="0"/>
              </a:rPr>
              <a:t>Образные</a:t>
            </a:r>
            <a:endParaRPr lang="ru-RU" sz="16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1753" name="Line 9"/>
          <p:cNvSpPr>
            <a:spLocks noChangeShapeType="1"/>
          </p:cNvSpPr>
          <p:nvPr/>
        </p:nvSpPr>
        <p:spPr bwMode="auto">
          <a:xfrm flipH="1">
            <a:off x="5286380" y="2500306"/>
            <a:ext cx="962020" cy="862018"/>
          </a:xfrm>
          <a:prstGeom prst="line">
            <a:avLst/>
          </a:prstGeom>
          <a:noFill/>
          <a:ln w="88900">
            <a:solidFill>
              <a:srgbClr val="3333FF"/>
            </a:solidFill>
            <a:round/>
            <a:headEnd/>
            <a:tailEnd type="triangle" w="sm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755" name="Line 11"/>
          <p:cNvSpPr>
            <a:spLocks noChangeShapeType="1"/>
          </p:cNvSpPr>
          <p:nvPr/>
        </p:nvSpPr>
        <p:spPr bwMode="auto">
          <a:xfrm>
            <a:off x="7500958" y="2500306"/>
            <a:ext cx="928694" cy="714380"/>
          </a:xfrm>
          <a:prstGeom prst="line">
            <a:avLst/>
          </a:prstGeom>
          <a:noFill/>
          <a:ln w="88900">
            <a:solidFill>
              <a:srgbClr val="3333FF"/>
            </a:solidFill>
            <a:round/>
            <a:headEnd/>
            <a:tailEnd type="triangle" w="sm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4714876" y="2071678"/>
            <a:ext cx="4114800" cy="528637"/>
          </a:xfrm>
          <a:prstGeom prst="rect">
            <a:avLst/>
          </a:prstGeom>
          <a:solidFill>
            <a:srgbClr val="000099"/>
          </a:solid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dirty="0">
                <a:solidFill>
                  <a:schemeClr val="bg1"/>
                </a:solidFill>
                <a:latin typeface="Verdana" pitchFamily="34" charset="0"/>
              </a:rPr>
              <a:t>Информационные</a:t>
            </a:r>
            <a:endParaRPr lang="ru-RU" sz="20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86182" y="3809060"/>
            <a:ext cx="2357454" cy="175432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ru-RU" dirty="0" smtClean="0"/>
              <a:t>Рисунок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dirty="0" smtClean="0"/>
              <a:t>Фотография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dirty="0" smtClean="0"/>
              <a:t>Таблица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dirty="0" smtClean="0"/>
              <a:t>Формула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dirty="0" smtClean="0"/>
              <a:t>Схема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dirty="0" smtClean="0"/>
              <a:t>Граф 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2" y="357166"/>
          <a:ext cx="8215370" cy="1299396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4107685"/>
                <a:gridCol w="4107685"/>
              </a:tblGrid>
              <a:tr h="30081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Материальные модели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B050"/>
                          </a:solidFill>
                        </a:rPr>
                        <a:t>Информационные модели</a:t>
                      </a:r>
                      <a:endParaRPr lang="ru-RU" sz="2400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42196"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85720" y="2285992"/>
            <a:ext cx="885828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Arial" pitchFamily="34" charset="0"/>
                <a:cs typeface="Arial" pitchFamily="34" charset="0"/>
              </a:rPr>
              <a:t>Анатомический муляж, глобус, график функции, кукла, макет города, ноты,  оглавление книги, расписание уроков, чертеж детали, фотография, уравнение.</a:t>
            </a:r>
            <a:endParaRPr lang="ru-RU" sz="44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000100" y="1214422"/>
            <a:ext cx="3214710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85720" y="3643314"/>
            <a:ext cx="4286280" cy="158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57158" y="3000372"/>
            <a:ext cx="5857916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572264" y="3000372"/>
            <a:ext cx="1643074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929190" y="3643314"/>
            <a:ext cx="1357322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500826" y="3643314"/>
            <a:ext cx="1857388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85720" y="4357694"/>
            <a:ext cx="1857388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214810" y="4357694"/>
            <a:ext cx="4500594" cy="158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000628" y="1214422"/>
            <a:ext cx="3214710" cy="158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428860" y="4357694"/>
            <a:ext cx="1366846" cy="11112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285720" y="5000636"/>
            <a:ext cx="5214974" cy="158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5643570" y="5000636"/>
            <a:ext cx="2071702" cy="158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14282" y="5643578"/>
            <a:ext cx="2071702" cy="158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2500298" y="5643578"/>
            <a:ext cx="3357586" cy="158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6072198" y="5643578"/>
            <a:ext cx="2643206" cy="158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>
            <a:spLocks/>
          </p:cNvSpPr>
          <p:nvPr/>
        </p:nvSpPr>
        <p:spPr bwMode="auto">
          <a:xfrm>
            <a:off x="142844" y="714356"/>
            <a:ext cx="914400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ru-RU" sz="4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Arial" charset="0"/>
              </a:rPr>
              <a:t>Книга как объект моделирования</a:t>
            </a:r>
            <a:endParaRPr lang="ru-RU" sz="44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Arial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 l="66797" t="17500" r="2969" b="55000"/>
          <a:stretch>
            <a:fillRect/>
          </a:stretch>
        </p:blipFill>
        <p:spPr bwMode="auto">
          <a:xfrm>
            <a:off x="1000100" y="2357430"/>
            <a:ext cx="7260699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8572560" cy="206210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</a:t>
            </a:r>
            <a:r>
              <a:rPr lang="ru-RU" sz="3200" dirty="0" smtClean="0"/>
              <a:t>. </a:t>
            </a:r>
            <a:r>
              <a:rPr lang="ru-RU" sz="3200" i="1" dirty="0" smtClean="0"/>
              <a:t>Создайте информационную модель книги при заданных условиях и подберите словосочетания для «рекламы» существенных признаков вашей модели.</a:t>
            </a:r>
            <a:endParaRPr lang="ru-RU" sz="3200" i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7158" y="2500306"/>
            <a:ext cx="185738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Полиграфисты (издатели)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71736" y="2500306"/>
            <a:ext cx="192882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Писатели (авторы)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786314" y="2500306"/>
            <a:ext cx="185738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Читатели, выбирающие книгу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929454" y="2500306"/>
            <a:ext cx="185738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Владельцы, библиотекари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71406" y="4000504"/>
            <a:ext cx="2500330" cy="2428892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Роль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2714612" y="3929066"/>
            <a:ext cx="3071834" cy="2643206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исследования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6072198" y="3929066"/>
            <a:ext cx="3000396" cy="2571768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Существенные признаки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7" y="215956"/>
          <a:ext cx="8429682" cy="6539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9894"/>
                <a:gridCol w="2809894"/>
                <a:gridCol w="2809894"/>
              </a:tblGrid>
              <a:tr h="5792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РОЛЬ</a:t>
                      </a:r>
                      <a:endParaRPr lang="ru-RU" sz="180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ЦЕЛИ</a:t>
                      </a:r>
                      <a:endParaRPr lang="ru-RU" sz="180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СУЩЕСТВЕННЫЕ ПРИЗНАКИ</a:t>
                      </a:r>
                      <a:endParaRPr lang="ru-RU" sz="18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665839">
                <a:tc>
                  <a:txBody>
                    <a:bodyPr/>
                    <a:lstStyle/>
                    <a:p>
                      <a:pPr marL="0" lvl="0" indent="190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ru-RU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Полиграфисты (издатели) 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/>
                        <a:buNone/>
                      </a:pP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Внешний вид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аннотация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иллюстрации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качество бумаги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оглавление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оформление обложки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форма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65839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Писатели (авторы)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1905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/>
                        <a:buNone/>
                      </a:pPr>
                      <a:r>
                        <a:rPr lang="ru-RU" sz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Внутреннее</a:t>
                      </a:r>
                      <a:r>
                        <a:rPr lang="ru-RU" sz="18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ru-RU" sz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содержание </a:t>
                      </a: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книги как модель мировоззрения писателя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эмоции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опыт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переживания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используемый язык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речь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жанр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711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Читатели, выбирающие книгу </a:t>
                      </a:r>
                      <a:endParaRPr lang="ru-RU" sz="180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Структура, устройство книги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оглавление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аннотация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алфавитный порядок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028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Владельцы, библиотекари </a:t>
                      </a:r>
                      <a:endParaRPr lang="ru-RU" sz="18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/>
                        <a:buNone/>
                      </a:pP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Сохранность книги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актуальность</a:t>
                      </a:r>
                    </a:p>
                    <a:p>
                      <a:pPr lvl="0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содержание через годы</a:t>
                      </a:r>
                    </a:p>
                    <a:p>
                      <a:pPr lvl="0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целостность</a:t>
                      </a:r>
                    </a:p>
                    <a:p>
                      <a:pPr lvl="0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переплет книги</a:t>
                      </a:r>
                    </a:p>
                    <a:p>
                      <a:pPr lvl="0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качество бумаги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357554" y="928670"/>
            <a:ext cx="2571768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143636" y="928670"/>
            <a:ext cx="2643206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86116" y="2643182"/>
            <a:ext cx="2643206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43636" y="2714620"/>
            <a:ext cx="2643206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286116" y="4357694"/>
            <a:ext cx="2643206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072198" y="4429132"/>
            <a:ext cx="2643206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86116" y="5357826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072198" y="5357826"/>
            <a:ext cx="264320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41016" t="38194" r="39453" b="36111"/>
          <a:stretch>
            <a:fillRect/>
          </a:stretch>
        </p:blipFill>
        <p:spPr bwMode="auto">
          <a:xfrm>
            <a:off x="1928794" y="2071678"/>
            <a:ext cx="5500726" cy="40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785786" y="785794"/>
            <a:ext cx="7643866" cy="914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Тестовые задания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857232"/>
            <a:ext cx="8429684" cy="914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Моделирование – это …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2285992"/>
            <a:ext cx="8429684" cy="350046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lphaU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Способ построения различных макетов.</a:t>
            </a:r>
          </a:p>
          <a:p>
            <a:pPr marL="342900" indent="-342900">
              <a:buFont typeface="+mj-lt"/>
              <a:buAutoNum type="alphaUcPeriod"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lphaU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Способ познания, предполагающий построение объекта-заменителя для решения конкретной задачи.</a:t>
            </a:r>
          </a:p>
          <a:p>
            <a:pPr marL="342900" indent="-342900">
              <a:buFont typeface="+mj-lt"/>
              <a:buAutoNum type="alphaUcPeriod"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lphaU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Способ выделения определенных атрибутов исследуемого объекта.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0" y="1071546"/>
            <a:ext cx="9144000" cy="762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kern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</a:rPr>
              <a:t>Цели урока</a:t>
            </a:r>
            <a:endParaRPr lang="ru-RU" sz="4400" b="1" kern="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</a:endParaRPr>
          </a:p>
        </p:txBody>
      </p:sp>
      <p:sp>
        <p:nvSpPr>
          <p:cNvPr id="19463" name="Прямоугольник 8"/>
          <p:cNvSpPr>
            <a:spLocks noChangeArrowheads="1"/>
          </p:cNvSpPr>
          <p:nvPr/>
        </p:nvSpPr>
        <p:spPr bwMode="auto">
          <a:xfrm>
            <a:off x="0" y="1714488"/>
            <a:ext cx="9067800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8775">
              <a:lnSpc>
                <a:spcPct val="150000"/>
              </a:lnSpc>
              <a:buFont typeface="Arial" pitchFamily="34" charset="0"/>
              <a:buChar char="•"/>
            </a:pPr>
            <a:r>
              <a:rPr lang="ru-RU" altLang="ru-RU" sz="3200" i="1" dirty="0" smtClean="0"/>
              <a:t>определить понятие модели и моделирования</a:t>
            </a:r>
          </a:p>
          <a:p>
            <a:pPr indent="358775">
              <a:lnSpc>
                <a:spcPct val="150000"/>
              </a:lnSpc>
              <a:buFont typeface="Arial" pitchFamily="34" charset="0"/>
              <a:buChar char="•"/>
            </a:pPr>
            <a:r>
              <a:rPr lang="ru-RU" altLang="ru-RU" sz="3200" i="1" dirty="0" smtClean="0"/>
              <a:t>научиться создавать информационные модели</a:t>
            </a:r>
          </a:p>
          <a:p>
            <a:pPr indent="358775">
              <a:lnSpc>
                <a:spcPct val="150000"/>
              </a:lnSpc>
              <a:buFont typeface="Arial" pitchFamily="34" charset="0"/>
              <a:buChar char="•"/>
            </a:pPr>
            <a:r>
              <a:rPr lang="ru-RU" altLang="ru-RU" sz="3200" i="1" dirty="0" smtClean="0"/>
              <a:t>определить задачи моделирования</a:t>
            </a:r>
          </a:p>
          <a:p>
            <a:pPr>
              <a:buFont typeface="Arial" pitchFamily="34" charset="0"/>
              <a:buChar char="•"/>
            </a:pPr>
            <a:endParaRPr lang="ru-RU" altLang="ru-RU" sz="3200" i="1" dirty="0" smtClean="0"/>
          </a:p>
          <a:p>
            <a:pPr>
              <a:buFont typeface="Arial" pitchFamily="34" charset="0"/>
              <a:buChar char="•"/>
            </a:pPr>
            <a:endParaRPr lang="en-US" altLang="ru-RU" sz="3200" i="1" dirty="0"/>
          </a:p>
        </p:txBody>
      </p:sp>
      <p:pic>
        <p:nvPicPr>
          <p:cNvPr id="16386" name="Picture 2" descr="post thumb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3F4F6"/>
              </a:clrFrom>
              <a:clrTo>
                <a:srgbClr val="F3F4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7620" y="3586401"/>
            <a:ext cx="5142240" cy="3271599"/>
          </a:xfrm>
          <a:prstGeom prst="rect">
            <a:avLst/>
          </a:prstGeom>
          <a:noFill/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8858280" cy="1357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Моделирование как метод познания</a:t>
            </a:r>
            <a:endParaRPr lang="ru-RU" sz="3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857232"/>
            <a:ext cx="8429684" cy="914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Модель есть замещение изучаемого объекта другим объектом, который отражает…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2285992"/>
            <a:ext cx="8429684" cy="350046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lphaU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Все стороны данного объекта.</a:t>
            </a:r>
          </a:p>
          <a:p>
            <a:pPr marL="342900" indent="-342900">
              <a:buFont typeface="+mj-lt"/>
              <a:buAutoNum type="alphaUcPeriod"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lphaU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Некоторые стороны данного объекта.</a:t>
            </a:r>
          </a:p>
          <a:p>
            <a:pPr marL="342900" indent="-342900">
              <a:buFont typeface="+mj-lt"/>
              <a:buAutoNum type="alphaUcPeriod"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lphaU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Существенные стороны объекта.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8429684" cy="141446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Укажите общее название моделей, представляющих собой совокупность полезной и нужной информации об объекте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2285992"/>
            <a:ext cx="8429684" cy="350046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lphaU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Материальные.</a:t>
            </a:r>
          </a:p>
          <a:p>
            <a:pPr marL="342900" indent="-342900">
              <a:buFont typeface="+mj-lt"/>
              <a:buAutoNum type="alphaUcPeriod"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lphaU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Информационные.</a:t>
            </a:r>
          </a:p>
          <a:p>
            <a:pPr marL="342900" indent="-342900">
              <a:buFont typeface="+mj-lt"/>
              <a:buAutoNum type="alphaUcPeriod"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lphaU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Предметные.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857232"/>
            <a:ext cx="8429684" cy="914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Какая из следующих моделей НЕ является информационной моделью?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2285992"/>
            <a:ext cx="8429684" cy="350046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lphaU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Эскизы костюмов к театральному спектаклю.</a:t>
            </a:r>
          </a:p>
          <a:p>
            <a:pPr marL="342900" indent="-342900">
              <a:buFont typeface="+mj-lt"/>
              <a:buAutoNum type="alphaUcPeriod"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lphaU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Макет скелета человека.</a:t>
            </a:r>
          </a:p>
          <a:p>
            <a:pPr marL="342900" indent="-342900">
              <a:buFont typeface="+mj-lt"/>
              <a:buAutoNum type="alphaUcPeriod"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lphaU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Географический атлас.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857232"/>
            <a:ext cx="8429684" cy="914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Укажите НЕПРАВИЛЬНУЮ пару из ряда: «Объект – информационная модель»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2285992"/>
            <a:ext cx="8429684" cy="350046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lphaU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Человек - манекен.</a:t>
            </a:r>
          </a:p>
          <a:p>
            <a:pPr marL="342900" indent="-342900">
              <a:buFont typeface="+mj-lt"/>
              <a:buAutoNum type="alphaUcPeriod"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lphaU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Здание - проект.</a:t>
            </a:r>
          </a:p>
          <a:p>
            <a:pPr marL="342900" indent="-342900">
              <a:buFont typeface="+mj-lt"/>
              <a:buAutoNum type="alphaUcPeriod"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lphaU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Земной шар - карта.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3" descr="webcamxp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75" y="3262313"/>
            <a:ext cx="3595688" cy="359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Рисунок 5" descr="книги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4143375"/>
            <a:ext cx="2071688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285" descr="smart_guy_reading_hg_clr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05438" y="2847975"/>
            <a:ext cx="4071937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87675" y="4364038"/>
            <a:ext cx="1466850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0" y="0"/>
            <a:ext cx="9144000" cy="762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kern="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</a:rPr>
              <a:t>Домашнее задание </a:t>
            </a:r>
          </a:p>
        </p:txBody>
      </p:sp>
      <p:sp>
        <p:nvSpPr>
          <p:cNvPr id="19463" name="Прямоугольник 8"/>
          <p:cNvSpPr>
            <a:spLocks noChangeArrowheads="1"/>
          </p:cNvSpPr>
          <p:nvPr/>
        </p:nvSpPr>
        <p:spPr bwMode="auto">
          <a:xfrm>
            <a:off x="76200" y="962025"/>
            <a:ext cx="90678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 b="1" dirty="0"/>
              <a:t>§16</a:t>
            </a:r>
            <a:r>
              <a:rPr lang="ru-RU" altLang="ru-RU" sz="3200" dirty="0"/>
              <a:t> (стр. 104–107) – </a:t>
            </a:r>
            <a:r>
              <a:rPr lang="ru-RU" altLang="ru-RU" sz="3200" b="1" dirty="0"/>
              <a:t>изучить</a:t>
            </a:r>
            <a:r>
              <a:rPr lang="en-US" altLang="ru-RU" sz="3200" dirty="0"/>
              <a:t>.</a:t>
            </a:r>
            <a:r>
              <a:rPr lang="ru-RU" altLang="ru-RU" sz="3200" b="1" dirty="0"/>
              <a:t/>
            </a:r>
            <a:br>
              <a:rPr lang="ru-RU" altLang="ru-RU" sz="3200" b="1" dirty="0"/>
            </a:br>
            <a:r>
              <a:rPr lang="ru-RU" altLang="ru-RU" sz="3200" dirty="0"/>
              <a:t>Задания </a:t>
            </a:r>
            <a:r>
              <a:rPr lang="ru-RU" altLang="ru-RU" sz="3200" b="1" dirty="0" smtClean="0"/>
              <a:t>1–6</a:t>
            </a:r>
            <a:r>
              <a:rPr lang="ru-RU" altLang="ru-RU" sz="3200" dirty="0" smtClean="0"/>
              <a:t> </a:t>
            </a:r>
            <a:r>
              <a:rPr lang="ru-RU" altLang="ru-RU" sz="3200" dirty="0"/>
              <a:t>(стр. 107) – </a:t>
            </a:r>
            <a:r>
              <a:rPr lang="ru-RU" altLang="ru-RU" sz="3200" b="1" dirty="0"/>
              <a:t>устно</a:t>
            </a:r>
            <a:r>
              <a:rPr lang="en-US" altLang="ru-RU" sz="3200" dirty="0"/>
              <a:t>.</a:t>
            </a:r>
            <a:r>
              <a:rPr lang="ru-RU" altLang="ru-RU" sz="3200" b="1" dirty="0"/>
              <a:t/>
            </a:r>
            <a:br>
              <a:rPr lang="ru-RU" altLang="ru-RU" sz="3200" b="1" dirty="0"/>
            </a:br>
            <a:r>
              <a:rPr lang="ru-RU" altLang="ru-RU" sz="3200" dirty="0"/>
              <a:t>Задание </a:t>
            </a:r>
            <a:r>
              <a:rPr lang="ru-RU" altLang="ru-RU" sz="3200" b="1" dirty="0" smtClean="0"/>
              <a:t>7</a:t>
            </a:r>
            <a:r>
              <a:rPr lang="ru-RU" altLang="ru-RU" sz="3200" dirty="0" smtClean="0"/>
              <a:t> </a:t>
            </a:r>
            <a:r>
              <a:rPr lang="ru-RU" altLang="ru-RU" sz="3200" dirty="0"/>
              <a:t>(стр. 107) – </a:t>
            </a:r>
            <a:r>
              <a:rPr lang="ru-RU" altLang="ru-RU" sz="3200" b="1" dirty="0"/>
              <a:t>письменно</a:t>
            </a:r>
            <a:r>
              <a:rPr lang="en-US" altLang="ru-RU" sz="3200" dirty="0"/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Гений французской литературы: к 220-летию Оноре де Бальзака (1799-1850)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2"/>
              </a:clrFrom>
              <a:clrTo>
                <a:srgbClr val="FEFEF2">
                  <a:alpha val="0"/>
                </a:srgbClr>
              </a:clrTo>
            </a:clrChange>
          </a:blip>
          <a:srcRect b="14544"/>
          <a:stretch>
            <a:fillRect/>
          </a:stretch>
        </p:blipFill>
        <p:spPr bwMode="auto">
          <a:xfrm>
            <a:off x="214282" y="142852"/>
            <a:ext cx="2786082" cy="343316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14480" y="3357562"/>
            <a:ext cx="707233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Monotype Corsiva" pitchFamily="66" charset="0"/>
              </a:rPr>
              <a:t>В любой области создавать – значит гореть, копировать – медленно тлеть.</a:t>
            </a:r>
          </a:p>
          <a:p>
            <a:pPr algn="r"/>
            <a:r>
              <a:rPr lang="ru-RU" sz="3200" dirty="0" smtClean="0">
                <a:latin typeface="Monotype Corsiva" pitchFamily="66" charset="0"/>
              </a:rPr>
              <a:t>Оноре де Бальзак</a:t>
            </a:r>
            <a:endParaRPr lang="ru-RU" sz="32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3" descr="webcamxp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3929066"/>
            <a:ext cx="3595688" cy="359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Рисунок 5" descr="книги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4929198"/>
            <a:ext cx="2071688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0" y="0"/>
            <a:ext cx="9144000" cy="762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kern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</a:rPr>
              <a:t>Темы сообщений</a:t>
            </a:r>
            <a:endParaRPr lang="ru-RU" sz="4400" b="1" kern="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</a:endParaRPr>
          </a:p>
        </p:txBody>
      </p:sp>
      <p:sp>
        <p:nvSpPr>
          <p:cNvPr id="19463" name="Прямоугольник 8"/>
          <p:cNvSpPr>
            <a:spLocks noChangeArrowheads="1"/>
          </p:cNvSpPr>
          <p:nvPr/>
        </p:nvSpPr>
        <p:spPr bwMode="auto">
          <a:xfrm>
            <a:off x="285720" y="857232"/>
            <a:ext cx="857256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 algn="just">
              <a:buAutoNum type="arabicPeriod"/>
            </a:pPr>
            <a:r>
              <a:rPr lang="ru-RU" sz="3200" dirty="0" smtClean="0"/>
              <a:t>Математическая модель. Величины и зависимости между ними. </a:t>
            </a:r>
          </a:p>
          <a:p>
            <a:pPr marL="514350" indent="-514350" algn="just"/>
            <a:r>
              <a:rPr lang="ru-RU" sz="3200" dirty="0" smtClean="0"/>
              <a:t> </a:t>
            </a:r>
          </a:p>
          <a:p>
            <a:pPr algn="just"/>
            <a:r>
              <a:rPr lang="ru-RU" sz="3200" dirty="0" smtClean="0"/>
              <a:t>2. Динамические (электронные) таблицы как информационные объекты. Назначение и принципы работы электронных таблиц.</a:t>
            </a:r>
            <a:endParaRPr lang="en-US" altLang="ru-RU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0" y="642918"/>
            <a:ext cx="9144000" cy="762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kern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</a:rPr>
              <a:t>Аукцион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kern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</a:rPr>
              <a:t>«Известные модели»</a:t>
            </a:r>
            <a:endParaRPr lang="ru-RU" sz="4400" b="1" kern="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</a:endParaRPr>
          </a:p>
        </p:txBody>
      </p:sp>
      <p:pic>
        <p:nvPicPr>
          <p:cNvPr id="17410" name="Picture 2" descr="СЗРО РСТ приглашает на круглый стол Минкультуры РФ по образовательному  туризму | Туристический бизнес Санкт-Петербург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982356"/>
            <a:ext cx="6500858" cy="487564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0" y="142852"/>
            <a:ext cx="9144000" cy="762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kern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</a:rPr>
              <a:t>Работа в группах</a:t>
            </a:r>
            <a:endParaRPr lang="ru-RU" sz="4400" b="1" kern="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928670"/>
          <a:ext cx="8786874" cy="5786478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4393437"/>
                <a:gridCol w="4393437"/>
              </a:tblGrid>
              <a:tr h="2893239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Arial" pitchFamily="34" charset="0"/>
                          <a:cs typeface="Arial" pitchFamily="34" charset="0"/>
                        </a:rPr>
                        <a:t>Сотни миллионов лет назад на нашей планете существовали удивительные существа</a:t>
                      </a:r>
                      <a:r>
                        <a:rPr lang="ru-RU" sz="1400" b="0" baseline="0" dirty="0" smtClean="0">
                          <a:latin typeface="Arial" pitchFamily="34" charset="0"/>
                          <a:cs typeface="Arial" pitchFamily="34" charset="0"/>
                        </a:rPr>
                        <a:t> -  д</a:t>
                      </a:r>
                      <a:r>
                        <a:rPr lang="ru-RU" sz="1400" b="0" dirty="0" smtClean="0">
                          <a:latin typeface="Arial" pitchFamily="34" charset="0"/>
                          <a:cs typeface="Arial" pitchFamily="34" charset="0"/>
                        </a:rPr>
                        <a:t>инозавры.</a:t>
                      </a:r>
                      <a:r>
                        <a:rPr lang="ru-RU" sz="1400" b="0" baseline="0" dirty="0" smtClean="0">
                          <a:latin typeface="Arial" pitchFamily="34" charset="0"/>
                          <a:cs typeface="Arial" pitchFamily="34" charset="0"/>
                        </a:rPr>
                        <a:t> В настоящее время для того, чтобы представить их можно воспользоваться различными источниками для поиска информации.</a:t>
                      </a:r>
                      <a:endParaRPr lang="ru-RU" sz="1400" b="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Почему человек создает модели для изучения динозавров?</a:t>
                      </a:r>
                      <a:endParaRPr lang="ru-RU" sz="1400" b="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Почему </a:t>
                      </a:r>
                      <a:r>
                        <a:rPr lang="ru-RU" b="1" dirty="0" err="1" smtClean="0"/>
                        <a:t>краш-тесты</a:t>
                      </a:r>
                      <a:r>
                        <a:rPr lang="ru-RU" b="1" dirty="0" smtClean="0"/>
                        <a:t> необходимы</a:t>
                      </a:r>
                      <a:r>
                        <a:rPr lang="ru-RU" b="1" baseline="0" dirty="0" smtClean="0"/>
                        <a:t> перед массовым запуском автомобилей в массовое производство</a:t>
                      </a:r>
                      <a:r>
                        <a:rPr lang="ru-RU" b="0" baseline="0" dirty="0" smtClean="0"/>
                        <a:t>?</a:t>
                      </a:r>
                      <a:endParaRPr lang="ru-RU" b="0" dirty="0"/>
                    </a:p>
                  </a:txBody>
                  <a:tcPr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93239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Самыми посещаемыми музеями в мире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являются Лувр в Париже и Эрмитаж в Санкт-Петербурге. Оба эти музея имеют и виртуальные выставки?</a:t>
                      </a:r>
                    </a:p>
                    <a:p>
                      <a:r>
                        <a:rPr lang="ru-RU" sz="1600" b="1" baseline="0" dirty="0" smtClean="0">
                          <a:latin typeface="Arial" pitchFamily="34" charset="0"/>
                          <a:cs typeface="Arial" pitchFamily="34" charset="0"/>
                        </a:rPr>
                        <a:t>Почему возникла необходимость создания виртуальных выставок</a:t>
                      </a:r>
                      <a:r>
                        <a:rPr lang="ru-RU" sz="1600" b="1" baseline="0" dirty="0" smtClean="0"/>
                        <a:t>?</a:t>
                      </a:r>
                      <a:endParaRPr lang="ru-RU" sz="1600" b="1" dirty="0"/>
                    </a:p>
                  </a:txBody>
                  <a:tcPr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Вам предлагается макет Солнечной системы или</a:t>
                      </a:r>
                      <a:r>
                        <a:rPr lang="ru-RU" baseline="0" dirty="0" smtClean="0"/>
                        <a:t> макет молекулы. </a:t>
                      </a:r>
                    </a:p>
                    <a:p>
                      <a:r>
                        <a:rPr lang="ru-RU" b="1" baseline="0" dirty="0" smtClean="0"/>
                        <a:t>Почему создаются подобные макеты?</a:t>
                      </a:r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</a:tbl>
          </a:graphicData>
        </a:graphic>
      </p:graphicFrame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 l="71158" t="17363" r="3727" b="40469"/>
          <a:stretch>
            <a:fillRect/>
          </a:stretch>
        </p:blipFill>
        <p:spPr bwMode="auto">
          <a:xfrm>
            <a:off x="2285984" y="2571744"/>
            <a:ext cx="128588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/>
          <a:srcRect l="66972" t="15433" r="3262" b="60313"/>
          <a:stretch>
            <a:fillRect/>
          </a:stretch>
        </p:blipFill>
        <p:spPr bwMode="auto">
          <a:xfrm>
            <a:off x="5000628" y="2143116"/>
            <a:ext cx="342902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4" cstate="print"/>
          <a:srcRect l="40927" t="24253" r="39229" b="29445"/>
          <a:stretch>
            <a:fillRect/>
          </a:stretch>
        </p:blipFill>
        <p:spPr bwMode="auto">
          <a:xfrm>
            <a:off x="2714612" y="5072074"/>
            <a:ext cx="1214446" cy="1593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5" cstate="print"/>
          <a:srcRect l="66973" t="15433" r="3262" b="33855"/>
          <a:stretch>
            <a:fillRect/>
          </a:stretch>
        </p:blipFill>
        <p:spPr bwMode="auto">
          <a:xfrm>
            <a:off x="642910" y="5214950"/>
            <a:ext cx="1416336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693" t="17638" r="3262" b="47083"/>
          <a:stretch>
            <a:fillRect/>
          </a:stretch>
        </p:blipFill>
        <p:spPr bwMode="auto">
          <a:xfrm>
            <a:off x="5214942" y="4429132"/>
            <a:ext cx="3000301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Скругленный прямоугольник 9"/>
          <p:cNvSpPr/>
          <p:nvPr/>
        </p:nvSpPr>
        <p:spPr>
          <a:xfrm>
            <a:off x="-3357618" y="1285860"/>
            <a:ext cx="3643338" cy="157163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Исследовать оригинал </a:t>
            </a:r>
            <a:r>
              <a:rPr lang="ru-RU" sz="2000" b="1" dirty="0" smtClean="0"/>
              <a:t>невозможно</a:t>
            </a:r>
            <a:endParaRPr lang="ru-RU" sz="20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643966" y="1428736"/>
            <a:ext cx="3643338" cy="157163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Исследовать оригинал </a:t>
            </a:r>
          </a:p>
          <a:p>
            <a:pPr algn="ctr"/>
            <a:r>
              <a:rPr lang="ru-RU" sz="2000" b="1" dirty="0" smtClean="0"/>
              <a:t>опасно</a:t>
            </a:r>
            <a:endParaRPr lang="ru-RU" sz="20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-3357618" y="4500570"/>
            <a:ext cx="3643338" cy="157163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Исследовать оригинал</a:t>
            </a:r>
          </a:p>
          <a:p>
            <a:pPr algn="ctr"/>
            <a:r>
              <a:rPr lang="ru-RU" sz="2000" dirty="0" smtClean="0"/>
              <a:t> </a:t>
            </a:r>
            <a:r>
              <a:rPr lang="ru-RU" sz="2000" b="1" dirty="0" smtClean="0"/>
              <a:t>дорого</a:t>
            </a:r>
            <a:endParaRPr lang="ru-RU" sz="20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643966" y="4714884"/>
            <a:ext cx="3643338" cy="157163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Исследовать оригинал </a:t>
            </a:r>
            <a:r>
              <a:rPr lang="ru-RU" sz="2000" b="1" dirty="0" smtClean="0"/>
              <a:t>сложно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785813" y="0"/>
            <a:ext cx="7777162" cy="769938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b="1" kern="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Модель создают, если:</a:t>
            </a: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260475" y="5027613"/>
            <a:ext cx="366871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+mn-lt"/>
                <a:cs typeface="Arial" charset="0"/>
              </a:rPr>
              <a:t>Объект </a:t>
            </a:r>
            <a:b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+mn-lt"/>
                <a:cs typeface="Arial" charset="0"/>
              </a:rPr>
            </a:br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+mn-lt"/>
                <a:cs typeface="Arial" charset="0"/>
              </a:rPr>
              <a:t>очень большой</a:t>
            </a: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5327650" y="5046663"/>
            <a:ext cx="388778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+mn-lt"/>
                <a:cs typeface="Arial" charset="0"/>
              </a:rPr>
              <a:t>Объект </a:t>
            </a:r>
            <a:b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+mn-lt"/>
                <a:cs typeface="Arial" charset="0"/>
              </a:rPr>
            </a:br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+mn-lt"/>
                <a:cs typeface="Arial" charset="0"/>
              </a:rPr>
              <a:t>слишком мал</a:t>
            </a:r>
          </a:p>
        </p:txBody>
      </p:sp>
      <p:pic>
        <p:nvPicPr>
          <p:cNvPr id="30724" name="Picture 4" descr="http://bdg.by/content/images/news/big/1198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3" y="1143000"/>
            <a:ext cx="4695825" cy="3756025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26" name="Picture 6" descr="http://www.pbs.org/wgbh/nova/insidenova/500px-Stylised_Lithium_Atom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0" y="1271588"/>
            <a:ext cx="3071813" cy="347186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9938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b="1" kern="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Модель создают, если:</a:t>
            </a: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428625" y="4857750"/>
            <a:ext cx="41719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+mn-lt"/>
                <a:cs typeface="Arial" charset="0"/>
              </a:rPr>
              <a:t>Процесс протекает очень быстро</a:t>
            </a: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5041900" y="4857750"/>
            <a:ext cx="388778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+mn-lt"/>
                <a:cs typeface="Arial" charset="0"/>
              </a:rPr>
              <a:t>Процесс протекает очень медленно</a:t>
            </a:r>
          </a:p>
        </p:txBody>
      </p:sp>
      <p:pic>
        <p:nvPicPr>
          <p:cNvPr id="9221" name="Picture 65" descr="Схема работы четырехтактного цилиндра двигателя, цикл Отто1. впуск2. сжатие3. рабочий цикл4. выпуск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179513"/>
            <a:ext cx="1882775" cy="355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2" descr="File:Earth-crust-cutaway-ru.sv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8" y="1376363"/>
            <a:ext cx="4786312" cy="329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9938"/>
          </a:xfrm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Модель создают, если:</a:t>
            </a: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2451100" y="5357813"/>
            <a:ext cx="48577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+mn-lt"/>
                <a:cs typeface="Arial" charset="0"/>
              </a:rPr>
              <a:t>Исследование объекта опасно для окружающих</a:t>
            </a:r>
          </a:p>
        </p:txBody>
      </p:sp>
      <p:pic>
        <p:nvPicPr>
          <p:cNvPr id="10244" name="Picture 2" descr="http://graphics8.nytimes.com/images/2011/08/08/learning/August9LN/August9LN-blog48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22600" y="1185863"/>
            <a:ext cx="3500438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9938"/>
          </a:xfrm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Модель создают, если:</a:t>
            </a: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285750" y="5357813"/>
            <a:ext cx="48577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+mn-lt"/>
                <a:cs typeface="Arial" charset="0"/>
              </a:rPr>
              <a:t>Создание реального объекта дорого. </a:t>
            </a:r>
          </a:p>
        </p:txBody>
      </p:sp>
      <p:pic>
        <p:nvPicPr>
          <p:cNvPr id="11268" name="Picture 2" descr="http://faqindecor.com/assets/images/vremenno/na-chto-potrati-million-samaja-dorogaja-mebelv-mire/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981075"/>
            <a:ext cx="334962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181475" y="1214438"/>
            <a:ext cx="49625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+mn-lt"/>
                <a:cs typeface="Arial" charset="0"/>
              </a:rPr>
              <a:t>Исследование объекта может повлечь </a:t>
            </a:r>
            <a:b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+mn-lt"/>
                <a:cs typeface="Arial" charset="0"/>
              </a:rPr>
            </a:br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+mn-lt"/>
                <a:cs typeface="Arial" charset="0"/>
              </a:rPr>
              <a:t>его разрушение</a:t>
            </a:r>
          </a:p>
        </p:txBody>
      </p:sp>
      <p:pic>
        <p:nvPicPr>
          <p:cNvPr id="11270" name="Picture 11" descr="MCj00829590000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0" y="2686050"/>
            <a:ext cx="3319463" cy="338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85720" y="285728"/>
            <a:ext cx="8643998" cy="6161090"/>
          </a:xfrm>
        </p:spPr>
        <p:txBody>
          <a:bodyPr numCol="2">
            <a:normAutofit/>
          </a:bodyPr>
          <a:lstStyle/>
          <a:p>
            <a:pPr eaLnBrk="1" hangingPunct="1"/>
            <a:r>
              <a:rPr lang="ru-RU" sz="2400" b="1" dirty="0" smtClean="0">
                <a:solidFill>
                  <a:srgbClr val="0033CC"/>
                </a:solidFill>
                <a:latin typeface="AdverGothicC"/>
              </a:rPr>
              <a:t>География</a:t>
            </a:r>
          </a:p>
          <a:p>
            <a:pPr eaLnBrk="1" hangingPunct="1">
              <a:buFontTx/>
              <a:buNone/>
            </a:pPr>
            <a:endParaRPr lang="ru-RU" sz="2400" b="1" dirty="0" smtClean="0">
              <a:solidFill>
                <a:srgbClr val="0033CC"/>
              </a:solidFill>
              <a:latin typeface="AdverGothicC"/>
            </a:endParaRPr>
          </a:p>
          <a:p>
            <a:pPr eaLnBrk="1" hangingPunct="1"/>
            <a:endParaRPr lang="ru-RU" sz="2400" b="1" dirty="0" smtClean="0">
              <a:solidFill>
                <a:srgbClr val="0033CC"/>
              </a:solidFill>
              <a:latin typeface="AdverGothicC"/>
            </a:endParaRPr>
          </a:p>
          <a:p>
            <a:pPr eaLnBrk="1" hangingPunct="1"/>
            <a:endParaRPr lang="ru-RU" sz="2400" b="1" dirty="0" smtClean="0">
              <a:solidFill>
                <a:srgbClr val="0033CC"/>
              </a:solidFill>
              <a:latin typeface="AdverGothicC"/>
            </a:endParaRPr>
          </a:p>
          <a:p>
            <a:pPr eaLnBrk="1" hangingPunct="1"/>
            <a:endParaRPr lang="ru-RU" sz="2400" b="1" dirty="0" smtClean="0">
              <a:solidFill>
                <a:srgbClr val="0033CC"/>
              </a:solidFill>
              <a:latin typeface="AdverGothicC"/>
            </a:endParaRPr>
          </a:p>
          <a:p>
            <a:pPr eaLnBrk="1" hangingPunct="1"/>
            <a:r>
              <a:rPr lang="ru-RU" sz="2400" b="1" dirty="0" smtClean="0">
                <a:solidFill>
                  <a:srgbClr val="0033CC"/>
                </a:solidFill>
                <a:latin typeface="AdverGothicC"/>
              </a:rPr>
              <a:t>Биология</a:t>
            </a:r>
          </a:p>
          <a:p>
            <a:pPr eaLnBrk="1" hangingPunct="1">
              <a:buFontTx/>
              <a:buNone/>
            </a:pPr>
            <a:endParaRPr lang="ru-RU" sz="2400" b="1" dirty="0" smtClean="0">
              <a:solidFill>
                <a:srgbClr val="0033CC"/>
              </a:solidFill>
              <a:latin typeface="AdverGothicC"/>
            </a:endParaRPr>
          </a:p>
          <a:p>
            <a:pPr eaLnBrk="1" hangingPunct="1"/>
            <a:endParaRPr lang="ru-RU" sz="2400" b="1" dirty="0" smtClean="0">
              <a:solidFill>
                <a:srgbClr val="0033CC"/>
              </a:solidFill>
              <a:latin typeface="AdverGothicC"/>
            </a:endParaRPr>
          </a:p>
          <a:p>
            <a:pPr eaLnBrk="1" hangingPunct="1"/>
            <a:endParaRPr lang="ru-RU" sz="2400" b="1" dirty="0" smtClean="0">
              <a:solidFill>
                <a:srgbClr val="0033CC"/>
              </a:solidFill>
              <a:latin typeface="AdverGothicC"/>
            </a:endParaRPr>
          </a:p>
          <a:p>
            <a:pPr eaLnBrk="1" hangingPunct="1">
              <a:buNone/>
            </a:pPr>
            <a:endParaRPr lang="ru-RU" sz="2400" b="1" dirty="0" smtClean="0">
              <a:solidFill>
                <a:srgbClr val="0033CC"/>
              </a:solidFill>
              <a:latin typeface="AdverGothicC"/>
            </a:endParaRPr>
          </a:p>
          <a:p>
            <a:pPr eaLnBrk="1" hangingPunct="1"/>
            <a:r>
              <a:rPr lang="ru-RU" sz="2400" b="1" dirty="0" smtClean="0">
                <a:solidFill>
                  <a:srgbClr val="0033CC"/>
                </a:solidFill>
                <a:latin typeface="AdverGothicC"/>
              </a:rPr>
              <a:t>Химия</a:t>
            </a:r>
          </a:p>
          <a:p>
            <a:pPr eaLnBrk="1" hangingPunct="1">
              <a:buFontTx/>
              <a:buNone/>
            </a:pPr>
            <a:endParaRPr lang="ru-RU" sz="2400" b="1" dirty="0" smtClean="0">
              <a:solidFill>
                <a:srgbClr val="0033CC"/>
              </a:solidFill>
              <a:latin typeface="AdverGothicC"/>
            </a:endParaRPr>
          </a:p>
          <a:p>
            <a:pPr eaLnBrk="1" hangingPunct="1">
              <a:buFontTx/>
              <a:buNone/>
            </a:pPr>
            <a:endParaRPr lang="ru-RU" sz="2400" b="1" dirty="0" smtClean="0">
              <a:solidFill>
                <a:srgbClr val="0033CC"/>
              </a:solidFill>
              <a:latin typeface="AdverGothicC"/>
            </a:endParaRPr>
          </a:p>
          <a:p>
            <a:pPr eaLnBrk="1" hangingPunct="1"/>
            <a:r>
              <a:rPr lang="ru-RU" sz="2400" b="1" dirty="0" smtClean="0">
                <a:solidFill>
                  <a:srgbClr val="0033CC"/>
                </a:solidFill>
                <a:latin typeface="AdverGothicC"/>
              </a:rPr>
              <a:t>Астрономия</a:t>
            </a:r>
          </a:p>
          <a:p>
            <a:pPr eaLnBrk="1" hangingPunct="1"/>
            <a:endParaRPr lang="ru-RU" sz="2400" b="1" dirty="0" smtClean="0">
              <a:solidFill>
                <a:srgbClr val="0033CC"/>
              </a:solidFill>
              <a:latin typeface="AdverGothicC"/>
            </a:endParaRPr>
          </a:p>
          <a:p>
            <a:pPr eaLnBrk="1" hangingPunct="1"/>
            <a:endParaRPr lang="ru-RU" sz="2400" b="1" dirty="0" smtClean="0">
              <a:solidFill>
                <a:srgbClr val="0033CC"/>
              </a:solidFill>
              <a:latin typeface="AdverGothicC"/>
            </a:endParaRPr>
          </a:p>
          <a:p>
            <a:pPr eaLnBrk="1" hangingPunct="1">
              <a:buFontTx/>
              <a:buNone/>
            </a:pPr>
            <a:endParaRPr lang="ru-RU" sz="2400" b="1" dirty="0" smtClean="0">
              <a:solidFill>
                <a:srgbClr val="0033CC"/>
              </a:solidFill>
              <a:latin typeface="AdverGothicC"/>
            </a:endParaRPr>
          </a:p>
          <a:p>
            <a:pPr eaLnBrk="1" hangingPunct="1">
              <a:buFontTx/>
              <a:buNone/>
            </a:pPr>
            <a:endParaRPr lang="ru-RU" sz="2400" b="1" dirty="0" smtClean="0">
              <a:solidFill>
                <a:srgbClr val="0033CC"/>
              </a:solidFill>
              <a:latin typeface="AdverGothicC"/>
            </a:endParaRPr>
          </a:p>
          <a:p>
            <a:pPr eaLnBrk="1" hangingPunct="1">
              <a:buFontTx/>
              <a:buNone/>
            </a:pPr>
            <a:endParaRPr lang="ru-RU" sz="2400" b="1" dirty="0" smtClean="0">
              <a:solidFill>
                <a:srgbClr val="0033CC"/>
              </a:solidFill>
              <a:latin typeface="AdverGothicC"/>
            </a:endParaRPr>
          </a:p>
          <a:p>
            <a:pPr eaLnBrk="1" hangingPunct="1"/>
            <a:r>
              <a:rPr lang="ru-RU" sz="2400" b="1" dirty="0" smtClean="0">
                <a:solidFill>
                  <a:srgbClr val="0033CC"/>
                </a:solidFill>
                <a:latin typeface="AdverGothicC"/>
              </a:rPr>
              <a:t>Физика</a:t>
            </a:r>
          </a:p>
        </p:txBody>
      </p:sp>
      <p:pic>
        <p:nvPicPr>
          <p:cNvPr id="25604" name="Picture 8" descr="i?id=19444844&amp;tov=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57158" y="785794"/>
            <a:ext cx="1878886" cy="1428736"/>
          </a:xfrm>
        </p:spPr>
      </p:pic>
      <p:pic>
        <p:nvPicPr>
          <p:cNvPr id="25605" name="Picture 14" descr="i?id=6681454&amp;tov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714356"/>
            <a:ext cx="1489095" cy="173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17" descr="i?id=1405257&amp;tov=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214282" y="5143488"/>
            <a:ext cx="2352470" cy="1714512"/>
          </a:xfrm>
        </p:spPr>
      </p:pic>
      <p:pic>
        <p:nvPicPr>
          <p:cNvPr id="25607" name="Picture 20" descr="i?id=14984236&amp;tov=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2928934"/>
            <a:ext cx="1655770" cy="1371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24" descr="i?id=15523141&amp;tov=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48" y="928670"/>
            <a:ext cx="256245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Picture 26" descr="i?id=6259343&amp;tov=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52133" y="1000108"/>
            <a:ext cx="2691867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0" name="Picture 28" descr="Закон Гука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72132" y="4708538"/>
            <a:ext cx="2428892" cy="214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1" name="Picture 30" descr="Гидравлическая машина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572000" y="3500438"/>
            <a:ext cx="4000480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2" name="Picture 32" descr="Осмос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571736" y="5198886"/>
            <a:ext cx="2206622" cy="1659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597</Words>
  <PresentationFormat>Экран (4:3)</PresentationFormat>
  <Paragraphs>169</Paragraphs>
  <Slides>26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Модель создают, если:</vt:lpstr>
      <vt:lpstr>Модель создают, если:</vt:lpstr>
      <vt:lpstr>Модель создают, если:</vt:lpstr>
      <vt:lpstr>Модель создают, если: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Intel</dc:creator>
  <cp:lastModifiedBy>Intel</cp:lastModifiedBy>
  <cp:revision>49</cp:revision>
  <dcterms:created xsi:type="dcterms:W3CDTF">2021-01-12T19:52:49Z</dcterms:created>
  <dcterms:modified xsi:type="dcterms:W3CDTF">2021-01-13T16:59:18Z</dcterms:modified>
</cp:coreProperties>
</file>